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58" r:id="rId5"/>
    <p:sldId id="268" r:id="rId6"/>
    <p:sldId id="269" r:id="rId7"/>
    <p:sldId id="257" r:id="rId8"/>
    <p:sldId id="277" r:id="rId9"/>
    <p:sldId id="267" r:id="rId10"/>
    <p:sldId id="276" r:id="rId11"/>
    <p:sldId id="262" r:id="rId12"/>
    <p:sldId id="264" r:id="rId13"/>
    <p:sldId id="260" r:id="rId14"/>
    <p:sldId id="274" r:id="rId15"/>
    <p:sldId id="275" r:id="rId16"/>
    <p:sldId id="278" r:id="rId17"/>
    <p:sldId id="263" r:id="rId18"/>
    <p:sldId id="265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4563" autoAdjust="0"/>
  </p:normalViewPr>
  <p:slideViewPr>
    <p:cSldViewPr>
      <p:cViewPr varScale="1">
        <p:scale>
          <a:sx n="74" d="100"/>
          <a:sy n="74" d="100"/>
        </p:scale>
        <p:origin x="-7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16124-C28E-4286-8F3A-DB383A5F5B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326FFA-0307-436C-87D7-116CE849EB6D}">
      <dgm:prSet/>
      <dgm:spPr/>
      <dgm:t>
        <a:bodyPr/>
        <a:lstStyle/>
        <a:p>
          <a:pPr rtl="0"/>
          <a:r>
            <a:rPr lang="en-US" smtClean="0"/>
            <a:t>Client (DOM, MV*)</a:t>
          </a:r>
          <a:endParaRPr lang="en-US"/>
        </a:p>
      </dgm:t>
    </dgm:pt>
    <dgm:pt modelId="{76A6E829-1514-4996-A184-D447B676240A}" type="parTrans" cxnId="{504A431F-8549-41D5-9F40-42863A446B27}">
      <dgm:prSet/>
      <dgm:spPr/>
      <dgm:t>
        <a:bodyPr/>
        <a:lstStyle/>
        <a:p>
          <a:endParaRPr lang="en-US"/>
        </a:p>
      </dgm:t>
    </dgm:pt>
    <dgm:pt modelId="{DA1E25C8-C1CE-408A-84F6-BD565E83F20E}" type="sibTrans" cxnId="{504A431F-8549-41D5-9F40-42863A446B27}">
      <dgm:prSet/>
      <dgm:spPr/>
      <dgm:t>
        <a:bodyPr/>
        <a:lstStyle/>
        <a:p>
          <a:endParaRPr lang="en-US"/>
        </a:p>
      </dgm:t>
    </dgm:pt>
    <dgm:pt modelId="{9F258989-ACAC-4D00-8B3C-BA0288D7CA58}">
      <dgm:prSet/>
      <dgm:spPr/>
      <dgm:t>
        <a:bodyPr/>
        <a:lstStyle/>
        <a:p>
          <a:pPr rtl="0"/>
          <a:r>
            <a:rPr lang="en-US" smtClean="0"/>
            <a:t>Service layer (webapi, sinatra, node)</a:t>
          </a:r>
          <a:endParaRPr lang="en-US"/>
        </a:p>
      </dgm:t>
    </dgm:pt>
    <dgm:pt modelId="{AB9668E2-4D7D-45C2-B5D6-3BB881D1A44D}" type="parTrans" cxnId="{6268574D-6A26-4CBD-97EB-1A79C3077070}">
      <dgm:prSet/>
      <dgm:spPr/>
      <dgm:t>
        <a:bodyPr/>
        <a:lstStyle/>
        <a:p>
          <a:endParaRPr lang="en-US"/>
        </a:p>
      </dgm:t>
    </dgm:pt>
    <dgm:pt modelId="{3E9B32A9-BC13-41B2-8F28-63703221AE55}" type="sibTrans" cxnId="{6268574D-6A26-4CBD-97EB-1A79C3077070}">
      <dgm:prSet/>
      <dgm:spPr/>
      <dgm:t>
        <a:bodyPr/>
        <a:lstStyle/>
        <a:p>
          <a:endParaRPr lang="en-US"/>
        </a:p>
      </dgm:t>
    </dgm:pt>
    <dgm:pt modelId="{11A6A704-AD32-40E9-8AE4-E4BB9AD0D722}">
      <dgm:prSet/>
      <dgm:spPr/>
      <dgm:t>
        <a:bodyPr/>
        <a:lstStyle/>
        <a:p>
          <a:pPr rtl="0"/>
          <a:r>
            <a:rPr lang="en-US" smtClean="0"/>
            <a:t>Db – (mongo / couch / sql)</a:t>
          </a:r>
          <a:endParaRPr lang="en-US"/>
        </a:p>
      </dgm:t>
    </dgm:pt>
    <dgm:pt modelId="{B7F0EFF5-A061-438E-98CB-E2EFB0825F52}" type="parTrans" cxnId="{9FDD50B2-E2C4-4BDD-BB43-B4F4D7D3935B}">
      <dgm:prSet/>
      <dgm:spPr/>
      <dgm:t>
        <a:bodyPr/>
        <a:lstStyle/>
        <a:p>
          <a:endParaRPr lang="en-US"/>
        </a:p>
      </dgm:t>
    </dgm:pt>
    <dgm:pt modelId="{AAB32AD8-A5B3-47E3-BE56-00486DCEC811}" type="sibTrans" cxnId="{9FDD50B2-E2C4-4BDD-BB43-B4F4D7D3935B}">
      <dgm:prSet/>
      <dgm:spPr/>
      <dgm:t>
        <a:bodyPr/>
        <a:lstStyle/>
        <a:p>
          <a:endParaRPr lang="en-US"/>
        </a:p>
      </dgm:t>
    </dgm:pt>
    <dgm:pt modelId="{B7AD6020-0AB5-4F10-900F-3751A6950D8B}" type="pres">
      <dgm:prSet presAssocID="{C1E16124-C28E-4286-8F3A-DB383A5F5B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AA4427-1922-46E2-B81A-83A711C74817}" type="pres">
      <dgm:prSet presAssocID="{4A326FFA-0307-436C-87D7-116CE849EB6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3C35C7-27A3-40FF-8E68-FEA6B8391BAB}" type="pres">
      <dgm:prSet presAssocID="{DA1E25C8-C1CE-408A-84F6-BD565E83F20E}" presName="spacer" presStyleCnt="0"/>
      <dgm:spPr/>
    </dgm:pt>
    <dgm:pt modelId="{7DF2BC7D-2394-4FDC-93A1-231C2395846A}" type="pres">
      <dgm:prSet presAssocID="{9F258989-ACAC-4D00-8B3C-BA0288D7CA5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69896-CD8B-4549-8F5D-C4C53B9B7831}" type="pres">
      <dgm:prSet presAssocID="{3E9B32A9-BC13-41B2-8F28-63703221AE55}" presName="spacer" presStyleCnt="0"/>
      <dgm:spPr/>
    </dgm:pt>
    <dgm:pt modelId="{CF3F453F-AB7E-4029-B9EE-C8F6A482A051}" type="pres">
      <dgm:prSet presAssocID="{11A6A704-AD32-40E9-8AE4-E4BB9AD0D72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DD50B2-E2C4-4BDD-BB43-B4F4D7D3935B}" srcId="{C1E16124-C28E-4286-8F3A-DB383A5F5BCD}" destId="{11A6A704-AD32-40E9-8AE4-E4BB9AD0D722}" srcOrd="2" destOrd="0" parTransId="{B7F0EFF5-A061-438E-98CB-E2EFB0825F52}" sibTransId="{AAB32AD8-A5B3-47E3-BE56-00486DCEC811}"/>
    <dgm:cxn modelId="{504A431F-8549-41D5-9F40-42863A446B27}" srcId="{C1E16124-C28E-4286-8F3A-DB383A5F5BCD}" destId="{4A326FFA-0307-436C-87D7-116CE849EB6D}" srcOrd="0" destOrd="0" parTransId="{76A6E829-1514-4996-A184-D447B676240A}" sibTransId="{DA1E25C8-C1CE-408A-84F6-BD565E83F20E}"/>
    <dgm:cxn modelId="{AFD10DA9-3912-4DA4-ACC6-77C117DB78A1}" type="presOf" srcId="{9F258989-ACAC-4D00-8B3C-BA0288D7CA58}" destId="{7DF2BC7D-2394-4FDC-93A1-231C2395846A}" srcOrd="0" destOrd="0" presId="urn:microsoft.com/office/officeart/2005/8/layout/vList2"/>
    <dgm:cxn modelId="{6268574D-6A26-4CBD-97EB-1A79C3077070}" srcId="{C1E16124-C28E-4286-8F3A-DB383A5F5BCD}" destId="{9F258989-ACAC-4D00-8B3C-BA0288D7CA58}" srcOrd="1" destOrd="0" parTransId="{AB9668E2-4D7D-45C2-B5D6-3BB881D1A44D}" sibTransId="{3E9B32A9-BC13-41B2-8F28-63703221AE55}"/>
    <dgm:cxn modelId="{7DD77F6D-C09D-4AE6-B3D1-4E7BC35A018C}" type="presOf" srcId="{4A326FFA-0307-436C-87D7-116CE849EB6D}" destId="{DBAA4427-1922-46E2-B81A-83A711C74817}" srcOrd="0" destOrd="0" presId="urn:microsoft.com/office/officeart/2005/8/layout/vList2"/>
    <dgm:cxn modelId="{E6F366DF-FD90-463F-930D-865C2347A1BC}" type="presOf" srcId="{11A6A704-AD32-40E9-8AE4-E4BB9AD0D722}" destId="{CF3F453F-AB7E-4029-B9EE-C8F6A482A051}" srcOrd="0" destOrd="0" presId="urn:microsoft.com/office/officeart/2005/8/layout/vList2"/>
    <dgm:cxn modelId="{E7178E8A-FCFF-47CF-9600-0D4E2D004D45}" type="presOf" srcId="{C1E16124-C28E-4286-8F3A-DB383A5F5BCD}" destId="{B7AD6020-0AB5-4F10-900F-3751A6950D8B}" srcOrd="0" destOrd="0" presId="urn:microsoft.com/office/officeart/2005/8/layout/vList2"/>
    <dgm:cxn modelId="{B545217A-3ADA-481D-8979-6D5A0A011893}" type="presParOf" srcId="{B7AD6020-0AB5-4F10-900F-3751A6950D8B}" destId="{DBAA4427-1922-46E2-B81A-83A711C74817}" srcOrd="0" destOrd="0" presId="urn:microsoft.com/office/officeart/2005/8/layout/vList2"/>
    <dgm:cxn modelId="{89E54647-AF87-4F17-8895-4D3A4FC28A09}" type="presParOf" srcId="{B7AD6020-0AB5-4F10-900F-3751A6950D8B}" destId="{0A3C35C7-27A3-40FF-8E68-FEA6B8391BAB}" srcOrd="1" destOrd="0" presId="urn:microsoft.com/office/officeart/2005/8/layout/vList2"/>
    <dgm:cxn modelId="{F83937E4-E327-4D6B-B65F-7D2CBE7AAAFD}" type="presParOf" srcId="{B7AD6020-0AB5-4F10-900F-3751A6950D8B}" destId="{7DF2BC7D-2394-4FDC-93A1-231C2395846A}" srcOrd="2" destOrd="0" presId="urn:microsoft.com/office/officeart/2005/8/layout/vList2"/>
    <dgm:cxn modelId="{E8E31669-BBE3-4959-9183-7521ABA293FD}" type="presParOf" srcId="{B7AD6020-0AB5-4F10-900F-3751A6950D8B}" destId="{D5969896-CD8B-4549-8F5D-C4C53B9B7831}" srcOrd="3" destOrd="0" presId="urn:microsoft.com/office/officeart/2005/8/layout/vList2"/>
    <dgm:cxn modelId="{C239D90E-0626-4589-B07B-B334284C2E2A}" type="presParOf" srcId="{B7AD6020-0AB5-4F10-900F-3751A6950D8B}" destId="{CF3F453F-AB7E-4029-B9EE-C8F6A482A05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A4427-1922-46E2-B81A-83A711C74817}">
      <dsp:nvSpPr>
        <dsp:cNvPr id="0" name=""/>
        <dsp:cNvSpPr/>
      </dsp:nvSpPr>
      <dsp:spPr>
        <a:xfrm>
          <a:off x="0" y="669824"/>
          <a:ext cx="82296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Client (DOM, MV*)</a:t>
          </a:r>
          <a:endParaRPr lang="en-US" sz="4100" kern="1200"/>
        </a:p>
      </dsp:txBody>
      <dsp:txXfrm>
        <a:off x="48005" y="717829"/>
        <a:ext cx="8133590" cy="887374"/>
      </dsp:txXfrm>
    </dsp:sp>
    <dsp:sp modelId="{7DF2BC7D-2394-4FDC-93A1-231C2395846A}">
      <dsp:nvSpPr>
        <dsp:cNvPr id="0" name=""/>
        <dsp:cNvSpPr/>
      </dsp:nvSpPr>
      <dsp:spPr>
        <a:xfrm>
          <a:off x="0" y="1771289"/>
          <a:ext cx="82296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Service layer (webapi, sinatra, node)</a:t>
          </a:r>
          <a:endParaRPr lang="en-US" sz="4100" kern="1200"/>
        </a:p>
      </dsp:txBody>
      <dsp:txXfrm>
        <a:off x="48005" y="1819294"/>
        <a:ext cx="8133590" cy="887374"/>
      </dsp:txXfrm>
    </dsp:sp>
    <dsp:sp modelId="{CF3F453F-AB7E-4029-B9EE-C8F6A482A051}">
      <dsp:nvSpPr>
        <dsp:cNvPr id="0" name=""/>
        <dsp:cNvSpPr/>
      </dsp:nvSpPr>
      <dsp:spPr>
        <a:xfrm>
          <a:off x="0" y="2872754"/>
          <a:ext cx="82296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Db – (mongo / couch / sql)</a:t>
          </a:r>
          <a:endParaRPr lang="en-US" sz="4100" kern="1200"/>
        </a:p>
      </dsp:txBody>
      <dsp:txXfrm>
        <a:off x="48005" y="2920759"/>
        <a:ext cx="8133590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2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2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0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0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0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8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2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4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2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hyperlink" Target="http://pghtechfest.com/Session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koynok\Desktop\601607_363770190345419_951489967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279" y="-10732"/>
            <a:ext cx="9296400" cy="69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096000"/>
            <a:ext cx="6400800" cy="6858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Source: @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boazsender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2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25"/>
    </mc:Choice>
    <mc:Fallback xmlns="">
      <p:transition spd="slow" advTm="7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Pretty Simple: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US" dirty="0" err="1" smtClean="0"/>
              <a:t>Backbone.Model</a:t>
            </a:r>
            <a:r>
              <a:rPr lang="en-US" dirty="0" smtClean="0"/>
              <a:t> and create instance</a:t>
            </a:r>
          </a:p>
          <a:p>
            <a:r>
              <a:rPr lang="en-US" dirty="0" smtClean="0"/>
              <a:t>Extend </a:t>
            </a:r>
            <a:r>
              <a:rPr lang="en-US" dirty="0" err="1" smtClean="0"/>
              <a:t>Backbone.View</a:t>
            </a:r>
            <a:r>
              <a:rPr lang="en-US" dirty="0" smtClean="0"/>
              <a:t> and create instance that references the model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viewinstance.render</a:t>
            </a:r>
            <a:r>
              <a:rPr lang="en-US" dirty="0" smtClean="0"/>
              <a:t>() and append el property to DOM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BackBone.Model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 for your JSON data object that adds:</a:t>
            </a:r>
          </a:p>
          <a:p>
            <a:pPr lvl="1"/>
            <a:r>
              <a:rPr lang="en-US" dirty="0" smtClean="0"/>
              <a:t>Attributes dictionary - Getter/Setter</a:t>
            </a:r>
          </a:p>
          <a:p>
            <a:pPr lvl="1"/>
            <a:r>
              <a:rPr lang="en-US" dirty="0" smtClean="0"/>
              <a:t>Event subscription</a:t>
            </a:r>
          </a:p>
          <a:p>
            <a:pPr lvl="1"/>
            <a:r>
              <a:rPr lang="en-US" dirty="0" smtClean="0"/>
              <a:t>Built-in plumbing for saving back to server (not covered)</a:t>
            </a:r>
          </a:p>
          <a:p>
            <a:pPr lvl="1"/>
            <a:r>
              <a:rPr lang="en-US" dirty="0" smtClean="0"/>
              <a:t>Your Custom methods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83"/>
    </mc:Choice>
    <mc:Fallback xmlns="">
      <p:transition spd="slow" advTm="88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Views are used to generate a DOM node with HTML content and events that references an underlying MODEL instance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962400"/>
            <a:ext cx="8229600" cy="2163763"/>
          </a:xfrm>
        </p:spPr>
        <p:txBody>
          <a:bodyPr/>
          <a:lstStyle/>
          <a:p>
            <a:r>
              <a:rPr lang="en-US" dirty="0" smtClean="0"/>
              <a:t>Reference a model</a:t>
            </a:r>
          </a:p>
          <a:p>
            <a:r>
              <a:rPr lang="en-US" dirty="0" smtClean="0"/>
              <a:t>Override render()</a:t>
            </a:r>
          </a:p>
          <a:p>
            <a:r>
              <a:rPr lang="en-US" dirty="0" smtClean="0"/>
              <a:t>Configure event delegates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7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"/>
    </mc:Choice>
    <mc:Fallback xmlns="">
      <p:transition spd="slow" advTm="1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what</a:t>
            </a:r>
            <a:r>
              <a:rPr lang="en-US" dirty="0"/>
              <a:t>?? </a:t>
            </a:r>
            <a:r>
              <a:rPr lang="en-US" dirty="0" smtClean="0"/>
              <a:t>BFD, this </a:t>
            </a:r>
            <a:r>
              <a:rPr lang="en-US" dirty="0"/>
              <a:t>looks like a LOT of code and all it does it increment </a:t>
            </a:r>
            <a:r>
              <a:rPr lang="en-US" dirty="0" smtClean="0"/>
              <a:t>likes.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133600"/>
            <a:ext cx="4038600" cy="3733800"/>
          </a:xfrm>
        </p:spPr>
        <p:txBody>
          <a:bodyPr/>
          <a:lstStyle/>
          <a:p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Maintainable</a:t>
            </a:r>
          </a:p>
          <a:p>
            <a:pPr marL="514350" indent="-514350">
              <a:buAutoNum type="arabicPeriod"/>
            </a:pPr>
            <a:r>
              <a:rPr lang="en-US" dirty="0" smtClean="0"/>
              <a:t>Maintainable</a:t>
            </a:r>
          </a:p>
          <a:p>
            <a:pPr marL="514350" indent="-514350">
              <a:buAutoNum type="arabicPeriod"/>
            </a:pPr>
            <a:r>
              <a:rPr lang="en-US" dirty="0" smtClean="0"/>
              <a:t>Maintainable</a:t>
            </a:r>
          </a:p>
        </p:txBody>
      </p:sp>
      <p:pic>
        <p:nvPicPr>
          <p:cNvPr id="5123" name="Picture 3" descr="C:\Users\jkoynok\Desktop\oil\Oil C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64454"/>
            <a:ext cx="2209800" cy="155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jkoynok\Desktop\GearDescFig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1" y="4024313"/>
            <a:ext cx="2900492" cy="184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98"/>
    </mc:Choice>
    <mc:Fallback xmlns="">
      <p:transition spd="slow" advTm="62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Guru Speaks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971800"/>
            <a:ext cx="51212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8" y="1752600"/>
            <a:ext cx="7256463" cy="297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52578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 Wikipedia article on MVC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2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9"/>
    </mc:Choice>
    <mc:Fallback xmlns="">
      <p:transition spd="slow" advTm="11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BackBone.Collection</a:t>
            </a:r>
            <a:r>
              <a:rPr lang="en-US" dirty="0" smtClean="0"/>
              <a:t> &amp;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Reuse</a:t>
            </a:r>
          </a:p>
          <a:p>
            <a:r>
              <a:rPr lang="en-US" dirty="0" smtClean="0"/>
              <a:t>Array of Model with add/remove callbacks, array extensions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9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2"/>
    </mc:Choice>
    <mc:Fallback xmlns="">
      <p:transition spd="slow" advTm="24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Stack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9238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36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Service Layer-</a:t>
            </a:r>
            <a:r>
              <a:rPr lang="en-US" b="1" dirty="0" smtClean="0"/>
              <a:t>Restful </a:t>
            </a:r>
            <a:r>
              <a:rPr lang="en-US" b="1" dirty="0"/>
              <a:t>ASP.NET Web </a:t>
            </a:r>
            <a:r>
              <a:rPr lang="en-US" b="1" dirty="0" smtClean="0"/>
              <a:t>API </a:t>
            </a:r>
            <a:r>
              <a:rPr lang="en-US" dirty="0" smtClean="0">
                <a:hlinkClick r:id="rId4"/>
              </a:rPr>
              <a:t>John </a:t>
            </a:r>
            <a:r>
              <a:rPr lang="en-US" dirty="0">
                <a:hlinkClick r:id="rId4"/>
              </a:rPr>
              <a:t>V. </a:t>
            </a:r>
            <a:r>
              <a:rPr lang="en-US" dirty="0" smtClean="0">
                <a:hlinkClick r:id="rId4"/>
              </a:rPr>
              <a:t>Petersen</a:t>
            </a:r>
            <a:r>
              <a:rPr lang="en-US" dirty="0" smtClean="0"/>
              <a:t> 1:45pm</a:t>
            </a:r>
          </a:p>
          <a:p>
            <a:r>
              <a:rPr lang="en-US" b="1" dirty="0" smtClean="0"/>
              <a:t>Node.js</a:t>
            </a:r>
            <a:r>
              <a:rPr lang="en-US" b="1" dirty="0"/>
              <a:t>: A Guided </a:t>
            </a:r>
            <a:r>
              <a:rPr lang="en-US" b="1" dirty="0" smtClean="0"/>
              <a:t>Tour - </a:t>
            </a:r>
            <a:r>
              <a:rPr lang="en-US" dirty="0" smtClean="0">
                <a:hlinkClick r:id="rId4"/>
              </a:rPr>
              <a:t>C</a:t>
            </a:r>
            <a:r>
              <a:rPr lang="en-US" dirty="0">
                <a:hlinkClick r:id="rId4"/>
              </a:rPr>
              <a:t>. Aaron </a:t>
            </a:r>
            <a:r>
              <a:rPr lang="en-US" dirty="0" err="1" smtClean="0">
                <a:hlinkClick r:id="rId4"/>
              </a:rPr>
              <a:t>Cois</a:t>
            </a:r>
            <a:r>
              <a:rPr lang="en-US" dirty="0" smtClean="0"/>
              <a:t> – 9.45</a:t>
            </a:r>
            <a:endParaRPr lang="en-US" dirty="0"/>
          </a:p>
          <a:p>
            <a:r>
              <a:rPr lang="en-US" b="1" dirty="0"/>
              <a:t>JavaScript Testing </a:t>
            </a:r>
            <a:r>
              <a:rPr lang="en-US" dirty="0"/>
              <a:t>John V. Petersen at 3:15pm </a:t>
            </a:r>
          </a:p>
          <a:p>
            <a:r>
              <a:rPr lang="en-US" dirty="0" smtClean="0"/>
              <a:t>Underscore.js</a:t>
            </a:r>
          </a:p>
          <a:p>
            <a:r>
              <a:rPr lang="en-US" b="1" dirty="0"/>
              <a:t>Getting Started with </a:t>
            </a:r>
            <a:r>
              <a:rPr lang="en-US" b="1" dirty="0" err="1"/>
              <a:t>MongoDB</a:t>
            </a:r>
            <a:r>
              <a:rPr lang="en-US" b="1" dirty="0"/>
              <a:t> and .</a:t>
            </a:r>
            <a:r>
              <a:rPr lang="en-US" b="1" dirty="0" smtClean="0"/>
              <a:t>NET -</a:t>
            </a:r>
            <a:r>
              <a:rPr lang="en-US" dirty="0" smtClean="0">
                <a:hlinkClick r:id="rId4"/>
              </a:rPr>
              <a:t>Jeremy Jarrell</a:t>
            </a:r>
            <a:r>
              <a:rPr lang="en-US" dirty="0" smtClean="0"/>
              <a:t> 1:45pm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Validation is built in, but best for mobile/quick hits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48"/>
    </mc:Choice>
    <mc:Fallback xmlns="">
      <p:transition spd="slow" advTm="123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229600" cy="4525963"/>
          </a:xfrm>
        </p:spPr>
        <p:txBody>
          <a:bodyPr/>
          <a:lstStyle/>
          <a:p>
            <a:r>
              <a:rPr lang="en-US" dirty="0" smtClean="0"/>
              <a:t>There is a landscape of MV* frameworks</a:t>
            </a:r>
          </a:p>
          <a:p>
            <a:r>
              <a:rPr lang="en-US" dirty="0" smtClean="0"/>
              <a:t>Backbone is deep/flexible and unveils itself at your pace</a:t>
            </a:r>
          </a:p>
          <a:p>
            <a:r>
              <a:rPr lang="en-US" dirty="0" smtClean="0"/>
              <a:t>Little code, more convention</a:t>
            </a:r>
          </a:p>
          <a:p>
            <a:r>
              <a:rPr lang="en-US" dirty="0" smtClean="0"/>
              <a:t>The awesome documentation, books – </a:t>
            </a:r>
            <a:r>
              <a:rPr lang="en-US" dirty="0" err="1" smtClean="0"/>
              <a:t>Addy</a:t>
            </a:r>
            <a:r>
              <a:rPr lang="en-US" dirty="0" smtClean="0"/>
              <a:t> </a:t>
            </a:r>
            <a:r>
              <a:rPr lang="en-US" dirty="0" err="1" smtClean="0"/>
              <a:t>Osmani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2050" name="Picture 2" descr="C:\Users\jkoynok\Desktop\rc_lr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724400"/>
            <a:ext cx="1524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3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63"/>
    </mc:Choice>
    <mc:Fallback xmlns="">
      <p:transition spd="slow" advTm="19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koynok\Desktop\oil\road_wallpaper_da058020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" y="0"/>
            <a:ext cx="9575800" cy="718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rmAutofit/>
          </a:bodyPr>
          <a:lstStyle/>
          <a:p>
            <a:r>
              <a:rPr lang="en-US" b="1" dirty="0" smtClean="0"/>
              <a:t>Client Side Technology is already pretty mature – right now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1"/>
            <a:ext cx="8229600" cy="1905000"/>
          </a:xfrm>
        </p:spPr>
        <p:txBody>
          <a:bodyPr/>
          <a:lstStyle/>
          <a:p>
            <a:r>
              <a:rPr lang="en-US" dirty="0" smtClean="0"/>
              <a:t>The apps you know and love are using it</a:t>
            </a:r>
          </a:p>
          <a:p>
            <a:r>
              <a:rPr lang="en-US" dirty="0" smtClean="0"/>
              <a:t>Pick a framework and do </a:t>
            </a:r>
            <a:r>
              <a:rPr lang="en-US" smtClean="0"/>
              <a:t>great stuff!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36"/>
    </mc:Choice>
    <mc:Fallback xmlns="">
      <p:transition spd="slow" advTm="94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Will NOT be Covered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600200"/>
            <a:ext cx="5410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DB Stuff -&gt; Serializing your model into the document</a:t>
            </a:r>
          </a:p>
          <a:p>
            <a:r>
              <a:rPr lang="en-US" dirty="0" smtClean="0"/>
              <a:t>DB Stuff-&gt;</a:t>
            </a:r>
            <a:r>
              <a:rPr lang="en-US" dirty="0" err="1" smtClean="0"/>
              <a:t>Upserting</a:t>
            </a:r>
            <a:r>
              <a:rPr lang="en-US" dirty="0" smtClean="0"/>
              <a:t> changes to restful endpoints </a:t>
            </a:r>
          </a:p>
          <a:p>
            <a:r>
              <a:rPr lang="en-US" dirty="0" smtClean="0"/>
              <a:t>Unit Testing your Models</a:t>
            </a:r>
          </a:p>
          <a:p>
            <a:r>
              <a:rPr lang="en-US" dirty="0" smtClean="0"/>
              <a:t>Backbone Routers, History </a:t>
            </a:r>
          </a:p>
          <a:p>
            <a:endParaRPr lang="en-US" dirty="0"/>
          </a:p>
        </p:txBody>
      </p:sp>
      <p:pic>
        <p:nvPicPr>
          <p:cNvPr id="2051" name="Picture 3" descr="C:\Users\jkoynok\Desktop\db 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752600"/>
            <a:ext cx="2460625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1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06"/>
    </mc:Choice>
    <mc:Fallback xmlns="">
      <p:transition spd="slow" advTm="70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rmAutofit/>
          </a:bodyPr>
          <a:lstStyle/>
          <a:p>
            <a:r>
              <a:rPr lang="en-US" b="1" dirty="0" smtClean="0"/>
              <a:t>What WILL be Covered: </a:t>
            </a:r>
            <a:br>
              <a:rPr lang="en-US" b="1" dirty="0" smtClean="0"/>
            </a:br>
            <a:r>
              <a:rPr lang="en-US" b="1" dirty="0" smtClean="0"/>
              <a:t>the basics of client-side MV* frameworks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3200400"/>
            <a:ext cx="4876800" cy="292576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Models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Views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How to connect them via publish/subscribe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70"/>
    </mc:Choice>
    <mc:Fallback xmlns="">
      <p:transition spd="slow" advTm="1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Spay-Query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//spay-query   </a:t>
            </a:r>
          </a:p>
          <a:p>
            <a:endParaRPr lang="en-US" dirty="0" smtClean="0"/>
          </a:p>
          <a:p>
            <a:r>
              <a:rPr lang="en-US" dirty="0" smtClean="0"/>
              <a:t>$(</a:t>
            </a:r>
            <a:r>
              <a:rPr lang="en-US" dirty="0"/>
              <a:t>document).ready(function () {</a:t>
            </a:r>
          </a:p>
          <a:p>
            <a:r>
              <a:rPr lang="en-US" dirty="0"/>
              <a:t>    //fields in global scope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Likes = 0;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Title = 'Great Expectations';</a:t>
            </a:r>
          </a:p>
          <a:p>
            <a:r>
              <a:rPr lang="en-US" dirty="0"/>
              <a:t>    //manual event </a:t>
            </a:r>
            <a:r>
              <a:rPr lang="en-US" dirty="0" err="1"/>
              <a:t>wireups</a:t>
            </a:r>
            <a:r>
              <a:rPr lang="en-US" dirty="0"/>
              <a:t> in document ready</a:t>
            </a:r>
          </a:p>
          <a:p>
            <a:r>
              <a:rPr lang="en-US" dirty="0"/>
              <a:t>    </a:t>
            </a:r>
            <a:r>
              <a:rPr lang="en-US" dirty="0" smtClean="0"/>
              <a:t>$('#foo').</a:t>
            </a:r>
            <a:r>
              <a:rPr lang="en-US" dirty="0"/>
              <a:t>click(function () {</a:t>
            </a:r>
          </a:p>
          <a:p>
            <a:r>
              <a:rPr lang="en-US" dirty="0"/>
              <a:t>        Likes = Likes + 1;</a:t>
            </a:r>
          </a:p>
          <a:p>
            <a:r>
              <a:rPr lang="en-US" dirty="0"/>
              <a:t>            //calls to </a:t>
            </a:r>
            <a:r>
              <a:rPr lang="en-US" dirty="0" err="1"/>
              <a:t>funcs</a:t>
            </a:r>
            <a:r>
              <a:rPr lang="en-US" dirty="0"/>
              <a:t> in global</a:t>
            </a:r>
          </a:p>
          <a:p>
            <a:r>
              <a:rPr lang="en-US" dirty="0"/>
              <a:t>            </a:t>
            </a:r>
            <a:r>
              <a:rPr lang="en-US" dirty="0" err="1"/>
              <a:t>UpdateLikes</a:t>
            </a:r>
            <a:r>
              <a:rPr lang="en-US" dirty="0"/>
              <a:t>();</a:t>
            </a:r>
          </a:p>
          <a:p>
            <a:r>
              <a:rPr lang="en-US" dirty="0"/>
              <a:t>        });             </a:t>
            </a:r>
          </a:p>
          <a:p>
            <a:r>
              <a:rPr lang="en-US" dirty="0"/>
              <a:t>});</a:t>
            </a:r>
          </a:p>
          <a:p>
            <a:endParaRPr lang="en-US" dirty="0"/>
          </a:p>
          <a:p>
            <a:r>
              <a:rPr lang="en-US" dirty="0"/>
              <a:t>function </a:t>
            </a:r>
            <a:r>
              <a:rPr lang="en-US" dirty="0" err="1"/>
              <a:t>UpdateLikes</a:t>
            </a:r>
            <a:r>
              <a:rPr lang="en-US" dirty="0"/>
              <a:t>() {</a:t>
            </a:r>
          </a:p>
          <a:p>
            <a:r>
              <a:rPr lang="en-US" dirty="0"/>
              <a:t>    //save to </a:t>
            </a:r>
            <a:r>
              <a:rPr lang="en-US" dirty="0" err="1"/>
              <a:t>db</a:t>
            </a:r>
            <a:r>
              <a:rPr lang="en-US" dirty="0"/>
              <a:t> - &gt;</a:t>
            </a:r>
          </a:p>
          <a:p>
            <a:r>
              <a:rPr lang="en-US" dirty="0"/>
              <a:t>    $.</a:t>
            </a:r>
            <a:r>
              <a:rPr lang="en-US" dirty="0" err="1"/>
              <a:t>ajax</a:t>
            </a:r>
            <a:r>
              <a:rPr lang="en-US" dirty="0"/>
              <a:t>('/</a:t>
            </a:r>
            <a:r>
              <a:rPr lang="en-US" dirty="0" err="1"/>
              <a:t>url</a:t>
            </a:r>
            <a:r>
              <a:rPr lang="en-US" dirty="0"/>
              <a:t>', Likes, function () </a:t>
            </a:r>
            <a:r>
              <a:rPr lang="en-US" dirty="0" smtClean="0"/>
              <a:t>{</a:t>
            </a:r>
          </a:p>
          <a:p>
            <a:pPr lvl="1"/>
            <a:r>
              <a:rPr lang="en-US" dirty="0" smtClean="0"/>
              <a:t>//string </a:t>
            </a:r>
            <a:r>
              <a:rPr lang="en-US" dirty="0" err="1" smtClean="0"/>
              <a:t>concats</a:t>
            </a:r>
            <a:endParaRPr lang="en-US" dirty="0"/>
          </a:p>
          <a:p>
            <a:r>
              <a:rPr lang="en-US" dirty="0"/>
              <a:t>        $('#books').append('&lt;li&gt;' + Title + '(' + </a:t>
            </a:r>
            <a:r>
              <a:rPr lang="en-US" dirty="0" err="1"/>
              <a:t>Likes.toString</a:t>
            </a:r>
            <a:r>
              <a:rPr lang="en-US" dirty="0"/>
              <a:t>() + ')&lt;/li&gt;');</a:t>
            </a:r>
          </a:p>
          <a:p>
            <a:r>
              <a:rPr lang="en-US" dirty="0"/>
              <a:t>    });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6"/>
    </mc:Choice>
    <mc:Fallback xmlns="">
      <p:transition spd="slow" advTm="27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39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Server Side MVC Frameworks connect models and views with HTTP verbs:</a:t>
            </a:r>
            <a:br>
              <a:rPr lang="en-US" dirty="0" smtClean="0"/>
            </a:br>
            <a:r>
              <a:rPr lang="en-US" dirty="0" smtClean="0"/>
              <a:t>GET, POST, etc. over the Request/Response Cycle</a:t>
            </a:r>
            <a:endParaRPr lang="en-US" dirty="0"/>
          </a:p>
        </p:txBody>
      </p:sp>
      <p:pic>
        <p:nvPicPr>
          <p:cNvPr id="1026" name="Picture 2" descr="C:\Users\jkoynok\Desktop\What-Is-MV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99" y="3200400"/>
            <a:ext cx="31146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7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66"/>
    </mc:Choice>
    <mc:Fallback xmlns="">
      <p:transition spd="slow" advTm="26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2620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Client Frameworks connect models and views and respond to DOM events</a:t>
            </a:r>
            <a:br>
              <a:rPr lang="en-US" dirty="0" smtClean="0"/>
            </a:br>
            <a:r>
              <a:rPr lang="en-US" dirty="0" err="1" smtClean="0"/>
              <a:t>onclick</a:t>
            </a:r>
            <a:r>
              <a:rPr lang="en-US" dirty="0" smtClean="0"/>
              <a:t>, etc. in the window.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990600"/>
          </a:xfrm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No longer </a:t>
            </a:r>
            <a:r>
              <a:rPr lang="en-US" b="1" i="1" dirty="0" smtClean="0"/>
              <a:t>simulating</a:t>
            </a:r>
            <a:r>
              <a:rPr lang="en-US" b="1" dirty="0" smtClean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stateful</a:t>
            </a:r>
            <a:r>
              <a:rPr lang="en-US" dirty="0"/>
              <a:t> </a:t>
            </a:r>
            <a:r>
              <a:rPr lang="en-US" dirty="0" smtClean="0"/>
              <a:t>a process</a:t>
            </a:r>
          </a:p>
          <a:p>
            <a:endParaRPr lang="en-US" dirty="0"/>
          </a:p>
        </p:txBody>
      </p:sp>
      <p:pic>
        <p:nvPicPr>
          <p:cNvPr id="3075" name="Picture 3" descr="C:\Users\jkoynok\Desktop\layers c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51149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0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1"/>
    </mc:Choice>
    <mc:Fallback xmlns="">
      <p:transition spd="slow" advTm="18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the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Backbone.js</a:t>
            </a:r>
          </a:p>
          <a:p>
            <a:r>
              <a:rPr lang="en-US" dirty="0" smtClean="0"/>
              <a:t>Knockout.js</a:t>
            </a:r>
          </a:p>
          <a:p>
            <a:r>
              <a:rPr lang="en-US" dirty="0" smtClean="0"/>
              <a:t>Ember.js</a:t>
            </a:r>
          </a:p>
          <a:p>
            <a:r>
              <a:rPr lang="en-US" dirty="0" smtClean="0"/>
              <a:t>Spine.js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UI widgets (not flexible enough)</a:t>
            </a:r>
          </a:p>
          <a:p>
            <a:pPr>
              <a:buFontTx/>
              <a:buChar char="-"/>
            </a:pPr>
            <a:r>
              <a:rPr lang="en-US" dirty="0" smtClean="0"/>
              <a:t>A whole slew of others, but it is the first two that have the most momentum right now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58"/>
    </mc:Choice>
    <mc:Fallback xmlns="">
      <p:transition spd="slow" advTm="100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Backbone?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-base classes</a:t>
            </a:r>
          </a:p>
          <a:p>
            <a:pPr marL="0" indent="0">
              <a:buNone/>
            </a:pPr>
            <a:r>
              <a:rPr lang="en-US" dirty="0" smtClean="0"/>
              <a:t>-system of conventions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Consider this Book Data Model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7205663" cy="306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846263"/>
            <a:ext cx="8437563" cy="316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026" name="Picture 2" descr="http://books.google.com/books?id=PXa2bby0oQ0C&amp;printsec=frontcover&amp;img=1&amp;zoom=1&amp;l=2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24400"/>
            <a:ext cx="1367444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55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5"/>
    </mc:Choice>
    <mc:Fallback xmlns="">
      <p:transition spd="slow" advTm="2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14045</TotalTime>
  <Words>509</Words>
  <Application>Microsoft Office PowerPoint</Application>
  <PresentationFormat>On-screen Show (4:3)</PresentationFormat>
  <Paragraphs>93</Paragraphs>
  <Slides>19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 </vt:lpstr>
      <vt:lpstr>What Will NOT be Covered</vt:lpstr>
      <vt:lpstr>What WILL be Covered:  the basics of client-side MV* frameworks</vt:lpstr>
      <vt:lpstr>Spay-Query</vt:lpstr>
      <vt:lpstr>Server Side MVC Frameworks connect models and views with HTTP verbs: GET, POST, etc. over the Request/Response Cycle</vt:lpstr>
      <vt:lpstr>Client Frameworks connect models and views and respond to DOM events onclick, etc. in the window.</vt:lpstr>
      <vt:lpstr>Some of the Players</vt:lpstr>
      <vt:lpstr>What is Backbone?</vt:lpstr>
      <vt:lpstr>Consider this Book Data Model</vt:lpstr>
      <vt:lpstr>Pretty Simple:</vt:lpstr>
      <vt:lpstr>BackBone.Model</vt:lpstr>
      <vt:lpstr>Views are used to generate a DOM node with HTML content and events that references an underlying MODEL instance</vt:lpstr>
      <vt:lpstr>So what?? BFD, this looks like a LOT of code and all it does it increment likes. </vt:lpstr>
      <vt:lpstr>A Guru Speaks</vt:lpstr>
      <vt:lpstr>BackBone.Collection &amp; More</vt:lpstr>
      <vt:lpstr>The Stack</vt:lpstr>
      <vt:lpstr>What Else?</vt:lpstr>
      <vt:lpstr>Final Observations</vt:lpstr>
      <vt:lpstr>Client Side Technology is already pretty mature – right now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jkoynok</dc:creator>
  <cp:lastModifiedBy>jkoynok</cp:lastModifiedBy>
  <cp:revision>116</cp:revision>
  <dcterms:created xsi:type="dcterms:W3CDTF">2012-05-10T12:51:13Z</dcterms:created>
  <dcterms:modified xsi:type="dcterms:W3CDTF">2012-06-08T20:06:13Z</dcterms:modified>
</cp:coreProperties>
</file>